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19"/>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x="12192000" cy="6858000"/>
  <p:notesSz cx="6858000" cy="9144000"/>
  <p:embeddedFontLst>
    <p:embeddedFont>
      <p:font typeface="Century Gothic" panose="020B0502020202020204" pitchFamily="34" charset="0"/>
      <p:regular r:id="rId20"/>
      <p:bold r:id="rId21"/>
      <p:italic r:id="rId22"/>
      <p:boldItalic r:id="rId23"/>
    </p:embeddedFont>
  </p:embeddedFontLst>
  <p:custDataLst>
    <p:tags r:id="rId24"/>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5"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E033D3-A4C6-45BB-92E5-20976080AA1A}" v="8" dt="2023-06-18T20:33:29.168"/>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1906" y="6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font" Target="fonts/font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ew" userId="b468760998116ebf" providerId="LiveId" clId="{60E033D3-A4C6-45BB-92E5-20976080AA1A}"/>
    <pc:docChg chg="undo redo custSel modSld">
      <pc:chgData name="Drew" userId="b468760998116ebf" providerId="LiveId" clId="{60E033D3-A4C6-45BB-92E5-20976080AA1A}" dt="2023-06-18T20:33:29.167" v="2251"/>
      <pc:docMkLst>
        <pc:docMk/>
      </pc:docMkLst>
      <pc:sldChg chg="addSp modSp">
        <pc:chgData name="Drew" userId="b468760998116ebf" providerId="LiveId" clId="{60E033D3-A4C6-45BB-92E5-20976080AA1A}" dt="2023-06-18T20:24:33.034" v="2247"/>
        <pc:sldMkLst>
          <pc:docMk/>
          <pc:sldMk cId="0" sldId="256"/>
        </pc:sldMkLst>
        <pc:picChg chg="add mod">
          <ac:chgData name="Drew" userId="b468760998116ebf" providerId="LiveId" clId="{60E033D3-A4C6-45BB-92E5-20976080AA1A}" dt="2023-06-18T20:24:33.034" v="2247"/>
          <ac:picMkLst>
            <pc:docMk/>
            <pc:sldMk cId="0" sldId="256"/>
            <ac:picMk id="5" creationId="{B56B98E5-42BB-BE10-F00E-F8E37602DA1F}"/>
          </ac:picMkLst>
        </pc:picChg>
      </pc:sldChg>
      <pc:sldChg chg="addSp modSp">
        <pc:chgData name="Drew" userId="b468760998116ebf" providerId="LiveId" clId="{60E033D3-A4C6-45BB-92E5-20976080AA1A}" dt="2023-06-18T20:24:33.034" v="2247"/>
        <pc:sldMkLst>
          <pc:docMk/>
          <pc:sldMk cId="0" sldId="257"/>
        </pc:sldMkLst>
        <pc:picChg chg="add mod">
          <ac:chgData name="Drew" userId="b468760998116ebf" providerId="LiveId" clId="{60E033D3-A4C6-45BB-92E5-20976080AA1A}" dt="2023-06-18T20:24:33.034" v="2247"/>
          <ac:picMkLst>
            <pc:docMk/>
            <pc:sldMk cId="0" sldId="257"/>
            <ac:picMk id="4" creationId="{6E86FFB8-E2EA-91E0-39DE-AA2323F59F82}"/>
          </ac:picMkLst>
        </pc:picChg>
      </pc:sldChg>
      <pc:sldChg chg="addSp modSp">
        <pc:chgData name="Drew" userId="b468760998116ebf" providerId="LiveId" clId="{60E033D3-A4C6-45BB-92E5-20976080AA1A}" dt="2023-06-18T20:24:33.034" v="2247"/>
        <pc:sldMkLst>
          <pc:docMk/>
          <pc:sldMk cId="0" sldId="258"/>
        </pc:sldMkLst>
        <pc:picChg chg="add mod">
          <ac:chgData name="Drew" userId="b468760998116ebf" providerId="LiveId" clId="{60E033D3-A4C6-45BB-92E5-20976080AA1A}" dt="2023-06-18T20:24:33.034" v="2247"/>
          <ac:picMkLst>
            <pc:docMk/>
            <pc:sldMk cId="0" sldId="258"/>
            <ac:picMk id="3" creationId="{468091AC-47E0-E5A2-4501-9E92544B430E}"/>
          </ac:picMkLst>
        </pc:picChg>
      </pc:sldChg>
      <pc:sldChg chg="addSp modSp">
        <pc:chgData name="Drew" userId="b468760998116ebf" providerId="LiveId" clId="{60E033D3-A4C6-45BB-92E5-20976080AA1A}" dt="2023-06-18T20:24:33.034" v="2247"/>
        <pc:sldMkLst>
          <pc:docMk/>
          <pc:sldMk cId="0" sldId="259"/>
        </pc:sldMkLst>
        <pc:picChg chg="add mod">
          <ac:chgData name="Drew" userId="b468760998116ebf" providerId="LiveId" clId="{60E033D3-A4C6-45BB-92E5-20976080AA1A}" dt="2023-06-18T20:24:33.034" v="2247"/>
          <ac:picMkLst>
            <pc:docMk/>
            <pc:sldMk cId="0" sldId="259"/>
            <ac:picMk id="3" creationId="{9949417E-EEB8-E99D-21F1-431A0B414E3C}"/>
          </ac:picMkLst>
        </pc:picChg>
      </pc:sldChg>
      <pc:sldChg chg="addSp modSp">
        <pc:chgData name="Drew" userId="b468760998116ebf" providerId="LiveId" clId="{60E033D3-A4C6-45BB-92E5-20976080AA1A}" dt="2023-06-18T20:24:33.034" v="2247"/>
        <pc:sldMkLst>
          <pc:docMk/>
          <pc:sldMk cId="0" sldId="260"/>
        </pc:sldMkLst>
        <pc:picChg chg="add mod">
          <ac:chgData name="Drew" userId="b468760998116ebf" providerId="LiveId" clId="{60E033D3-A4C6-45BB-92E5-20976080AA1A}" dt="2023-06-18T20:24:33.034" v="2247"/>
          <ac:picMkLst>
            <pc:docMk/>
            <pc:sldMk cId="0" sldId="260"/>
            <ac:picMk id="3" creationId="{FEE50C4E-FB7F-EB61-08C5-3B752E2072FB}"/>
          </ac:picMkLst>
        </pc:picChg>
      </pc:sldChg>
      <pc:sldChg chg="addSp modSp mod">
        <pc:chgData name="Drew" userId="b468760998116ebf" providerId="LiveId" clId="{60E033D3-A4C6-45BB-92E5-20976080AA1A}" dt="2023-06-18T20:24:33.034" v="2247"/>
        <pc:sldMkLst>
          <pc:docMk/>
          <pc:sldMk cId="0" sldId="261"/>
        </pc:sldMkLst>
        <pc:spChg chg="mod">
          <ac:chgData name="Drew" userId="b468760998116ebf" providerId="LiveId" clId="{60E033D3-A4C6-45BB-92E5-20976080AA1A}" dt="2023-06-18T15:36:05.450" v="2235" actId="20577"/>
          <ac:spMkLst>
            <pc:docMk/>
            <pc:sldMk cId="0" sldId="261"/>
            <ac:spMk id="182" creationId="{00000000-0000-0000-0000-000000000000}"/>
          </ac:spMkLst>
        </pc:spChg>
        <pc:picChg chg="add mod">
          <ac:chgData name="Drew" userId="b468760998116ebf" providerId="LiveId" clId="{60E033D3-A4C6-45BB-92E5-20976080AA1A}" dt="2023-06-18T20:24:33.034" v="2247"/>
          <ac:picMkLst>
            <pc:docMk/>
            <pc:sldMk cId="0" sldId="261"/>
            <ac:picMk id="3" creationId="{32589A7D-4885-FC92-8040-E39F2A680401}"/>
          </ac:picMkLst>
        </pc:picChg>
      </pc:sldChg>
      <pc:sldChg chg="addSp modSp mod">
        <pc:chgData name="Drew" userId="b468760998116ebf" providerId="LiveId" clId="{60E033D3-A4C6-45BB-92E5-20976080AA1A}" dt="2023-06-18T20:24:33.034" v="2247"/>
        <pc:sldMkLst>
          <pc:docMk/>
          <pc:sldMk cId="0" sldId="262"/>
        </pc:sldMkLst>
        <pc:spChg chg="mod">
          <ac:chgData name="Drew" userId="b468760998116ebf" providerId="LiveId" clId="{60E033D3-A4C6-45BB-92E5-20976080AA1A}" dt="2023-06-18T15:46:19.541" v="2246" actId="20577"/>
          <ac:spMkLst>
            <pc:docMk/>
            <pc:sldMk cId="0" sldId="262"/>
            <ac:spMk id="189" creationId="{00000000-0000-0000-0000-000000000000}"/>
          </ac:spMkLst>
        </pc:spChg>
        <pc:picChg chg="add mod">
          <ac:chgData name="Drew" userId="b468760998116ebf" providerId="LiveId" clId="{60E033D3-A4C6-45BB-92E5-20976080AA1A}" dt="2023-06-18T20:24:33.034" v="2247"/>
          <ac:picMkLst>
            <pc:docMk/>
            <pc:sldMk cId="0" sldId="262"/>
            <ac:picMk id="3" creationId="{7D9DDC15-3D2E-5A51-7999-BB85F0D7ABF4}"/>
          </ac:picMkLst>
        </pc:picChg>
      </pc:sldChg>
      <pc:sldChg chg="addSp delSp modSp mod modTransition modAnim">
        <pc:chgData name="Drew" userId="b468760998116ebf" providerId="LiveId" clId="{60E033D3-A4C6-45BB-92E5-20976080AA1A}" dt="2023-06-18T20:25:48.016" v="2250"/>
        <pc:sldMkLst>
          <pc:docMk/>
          <pc:sldMk cId="0" sldId="263"/>
        </pc:sldMkLst>
        <pc:spChg chg="mod">
          <ac:chgData name="Drew" userId="b468760998116ebf" providerId="LiveId" clId="{60E033D3-A4C6-45BB-92E5-20976080AA1A}" dt="2023-06-18T15:40:34.430" v="2240"/>
          <ac:spMkLst>
            <pc:docMk/>
            <pc:sldMk cId="0" sldId="263"/>
            <ac:spMk id="196" creationId="{00000000-0000-0000-0000-000000000000}"/>
          </ac:spMkLst>
        </pc:spChg>
        <pc:picChg chg="add mod">
          <ac:chgData name="Drew" userId="b468760998116ebf" providerId="LiveId" clId="{60E033D3-A4C6-45BB-92E5-20976080AA1A}" dt="2023-06-18T03:17:44.324" v="181" actId="1076"/>
          <ac:picMkLst>
            <pc:docMk/>
            <pc:sldMk cId="0" sldId="263"/>
            <ac:picMk id="2" creationId="{930B6C43-72D3-D3CA-2723-516864707A02}"/>
          </ac:picMkLst>
        </pc:picChg>
        <pc:picChg chg="add del mod">
          <ac:chgData name="Drew" userId="b468760998116ebf" providerId="LiveId" clId="{60E033D3-A4C6-45BB-92E5-20976080AA1A}" dt="2023-06-18T20:24:45.782" v="2249"/>
          <ac:picMkLst>
            <pc:docMk/>
            <pc:sldMk cId="0" sldId="263"/>
            <ac:picMk id="4" creationId="{FE9D8B22-A98D-0271-9FA2-BC39E6800D3F}"/>
          </ac:picMkLst>
        </pc:picChg>
        <pc:picChg chg="add del mod ord">
          <ac:chgData name="Drew" userId="b468760998116ebf" providerId="LiveId" clId="{60E033D3-A4C6-45BB-92E5-20976080AA1A}" dt="2023-06-18T20:25:48.016" v="2250"/>
          <ac:picMkLst>
            <pc:docMk/>
            <pc:sldMk cId="0" sldId="263"/>
            <ac:picMk id="7" creationId="{5F23A734-E21F-F1C2-3BF4-4178C2BFA846}"/>
          </ac:picMkLst>
        </pc:picChg>
        <pc:picChg chg="add mod">
          <ac:chgData name="Drew" userId="b468760998116ebf" providerId="LiveId" clId="{60E033D3-A4C6-45BB-92E5-20976080AA1A}" dt="2023-06-18T20:25:48.016" v="2250"/>
          <ac:picMkLst>
            <pc:docMk/>
            <pc:sldMk cId="0" sldId="263"/>
            <ac:picMk id="8" creationId="{1965D8D7-C3AD-2417-77D8-20769FFBB9EB}"/>
          </ac:picMkLst>
        </pc:picChg>
      </pc:sldChg>
      <pc:sldChg chg="addSp modSp">
        <pc:chgData name="Drew" userId="b468760998116ebf" providerId="LiveId" clId="{60E033D3-A4C6-45BB-92E5-20976080AA1A}" dt="2023-06-18T20:33:29.167" v="2251"/>
        <pc:sldMkLst>
          <pc:docMk/>
          <pc:sldMk cId="0" sldId="264"/>
        </pc:sldMkLst>
        <pc:picChg chg="add mod">
          <ac:chgData name="Drew" userId="b468760998116ebf" providerId="LiveId" clId="{60E033D3-A4C6-45BB-92E5-20976080AA1A}" dt="2023-06-18T20:33:29.167" v="2251"/>
          <ac:picMkLst>
            <pc:docMk/>
            <pc:sldMk cId="0" sldId="264"/>
            <ac:picMk id="5" creationId="{3D9C7F89-7C6E-19FA-5ADD-3CCA157EB45C}"/>
          </ac:picMkLst>
        </pc:picChg>
      </pc:sldChg>
      <pc:sldChg chg="addSp modSp mod">
        <pc:chgData name="Drew" userId="b468760998116ebf" providerId="LiveId" clId="{60E033D3-A4C6-45BB-92E5-20976080AA1A}" dt="2023-06-18T20:33:29.167" v="2251"/>
        <pc:sldMkLst>
          <pc:docMk/>
          <pc:sldMk cId="0" sldId="265"/>
        </pc:sldMkLst>
        <pc:spChg chg="mod">
          <ac:chgData name="Drew" userId="b468760998116ebf" providerId="LiveId" clId="{60E033D3-A4C6-45BB-92E5-20976080AA1A}" dt="2023-06-18T03:30:30.975" v="926" actId="5793"/>
          <ac:spMkLst>
            <pc:docMk/>
            <pc:sldMk cId="0" sldId="265"/>
            <ac:spMk id="210" creationId="{00000000-0000-0000-0000-000000000000}"/>
          </ac:spMkLst>
        </pc:spChg>
        <pc:picChg chg="add mod">
          <ac:chgData name="Drew" userId="b468760998116ebf" providerId="LiveId" clId="{60E033D3-A4C6-45BB-92E5-20976080AA1A}" dt="2023-06-18T20:33:29.167" v="2251"/>
          <ac:picMkLst>
            <pc:docMk/>
            <pc:sldMk cId="0" sldId="265"/>
            <ac:picMk id="3" creationId="{41537AF4-16DA-8C44-1ED5-306D50BD0FB6}"/>
          </ac:picMkLst>
        </pc:picChg>
      </pc:sldChg>
      <pc:sldChg chg="addSp modSp mod">
        <pc:chgData name="Drew" userId="b468760998116ebf" providerId="LiveId" clId="{60E033D3-A4C6-45BB-92E5-20976080AA1A}" dt="2023-06-18T20:33:29.167" v="2251"/>
        <pc:sldMkLst>
          <pc:docMk/>
          <pc:sldMk cId="0" sldId="266"/>
        </pc:sldMkLst>
        <pc:spChg chg="mod">
          <ac:chgData name="Drew" userId="b468760998116ebf" providerId="LiveId" clId="{60E033D3-A4C6-45BB-92E5-20976080AA1A}" dt="2023-06-18T15:46:00.637" v="2243" actId="20577"/>
          <ac:spMkLst>
            <pc:docMk/>
            <pc:sldMk cId="0" sldId="266"/>
            <ac:spMk id="217" creationId="{00000000-0000-0000-0000-000000000000}"/>
          </ac:spMkLst>
        </pc:spChg>
        <pc:picChg chg="add mod">
          <ac:chgData name="Drew" userId="b468760998116ebf" providerId="LiveId" clId="{60E033D3-A4C6-45BB-92E5-20976080AA1A}" dt="2023-06-18T20:33:29.167" v="2251"/>
          <ac:picMkLst>
            <pc:docMk/>
            <pc:sldMk cId="0" sldId="266"/>
            <ac:picMk id="3" creationId="{1815167B-996E-C254-07BA-8F3D77A2CAA8}"/>
          </ac:picMkLst>
        </pc:picChg>
      </pc:sldChg>
      <pc:sldChg chg="addSp modSp mod">
        <pc:chgData name="Drew" userId="b468760998116ebf" providerId="LiveId" clId="{60E033D3-A4C6-45BB-92E5-20976080AA1A}" dt="2023-06-18T20:33:29.167" v="2251"/>
        <pc:sldMkLst>
          <pc:docMk/>
          <pc:sldMk cId="0" sldId="267"/>
        </pc:sldMkLst>
        <pc:spChg chg="mod">
          <ac:chgData name="Drew" userId="b468760998116ebf" providerId="LiveId" clId="{60E033D3-A4C6-45BB-92E5-20976080AA1A}" dt="2023-06-18T15:11:57.691" v="1769" actId="313"/>
          <ac:spMkLst>
            <pc:docMk/>
            <pc:sldMk cId="0" sldId="267"/>
            <ac:spMk id="224" creationId="{00000000-0000-0000-0000-000000000000}"/>
          </ac:spMkLst>
        </pc:spChg>
        <pc:picChg chg="add mod">
          <ac:chgData name="Drew" userId="b468760998116ebf" providerId="LiveId" clId="{60E033D3-A4C6-45BB-92E5-20976080AA1A}" dt="2023-06-18T20:33:29.167" v="2251"/>
          <ac:picMkLst>
            <pc:docMk/>
            <pc:sldMk cId="0" sldId="267"/>
            <ac:picMk id="3" creationId="{508CC01C-FC71-8EA9-ED76-B65680691F6F}"/>
          </ac:picMkLst>
        </pc:picChg>
      </pc:sldChg>
      <pc:sldChg chg="addSp modSp mod">
        <pc:chgData name="Drew" userId="b468760998116ebf" providerId="LiveId" clId="{60E033D3-A4C6-45BB-92E5-20976080AA1A}" dt="2023-06-18T20:33:29.167" v="2251"/>
        <pc:sldMkLst>
          <pc:docMk/>
          <pc:sldMk cId="0" sldId="268"/>
        </pc:sldMkLst>
        <pc:spChg chg="mod">
          <ac:chgData name="Drew" userId="b468760998116ebf" providerId="LiveId" clId="{60E033D3-A4C6-45BB-92E5-20976080AA1A}" dt="2023-06-18T15:15:55.958" v="2222" actId="1076"/>
          <ac:spMkLst>
            <pc:docMk/>
            <pc:sldMk cId="0" sldId="268"/>
            <ac:spMk id="231" creationId="{00000000-0000-0000-0000-000000000000}"/>
          </ac:spMkLst>
        </pc:spChg>
        <pc:picChg chg="add mod">
          <ac:chgData name="Drew" userId="b468760998116ebf" providerId="LiveId" clId="{60E033D3-A4C6-45BB-92E5-20976080AA1A}" dt="2023-06-18T20:33:29.167" v="2251"/>
          <ac:picMkLst>
            <pc:docMk/>
            <pc:sldMk cId="0" sldId="268"/>
            <ac:picMk id="3" creationId="{291D7F33-EB7D-C136-DE40-F24E38BD4A17}"/>
          </ac:picMkLst>
        </pc:picChg>
      </pc:sldChg>
      <pc:sldChg chg="addSp modSp mod">
        <pc:chgData name="Drew" userId="b468760998116ebf" providerId="LiveId" clId="{60E033D3-A4C6-45BB-92E5-20976080AA1A}" dt="2023-06-18T20:33:29.167" v="2251"/>
        <pc:sldMkLst>
          <pc:docMk/>
          <pc:sldMk cId="0" sldId="269"/>
        </pc:sldMkLst>
        <pc:spChg chg="mod">
          <ac:chgData name="Drew" userId="b468760998116ebf" providerId="LiveId" clId="{60E033D3-A4C6-45BB-92E5-20976080AA1A}" dt="2023-06-18T15:18:29.461" v="2227" actId="5793"/>
          <ac:spMkLst>
            <pc:docMk/>
            <pc:sldMk cId="0" sldId="269"/>
            <ac:spMk id="238" creationId="{00000000-0000-0000-0000-000000000000}"/>
          </ac:spMkLst>
        </pc:spChg>
        <pc:picChg chg="add mod">
          <ac:chgData name="Drew" userId="b468760998116ebf" providerId="LiveId" clId="{60E033D3-A4C6-45BB-92E5-20976080AA1A}" dt="2023-06-18T20:33:29.167" v="2251"/>
          <ac:picMkLst>
            <pc:docMk/>
            <pc:sldMk cId="0" sldId="269"/>
            <ac:picMk id="3" creationId="{6057CBA2-8E66-E0EC-C093-04E8E819D72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4.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4.m4a"/><Relationship Id="rId7" Type="http://schemas.openxmlformats.org/officeDocument/2006/relationships/image" Target="../media/image3.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hyperlink" Target="https://mbsdirect.vitalsource.com/books/9780132981972" TargetMode="External"/><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3.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7.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Andrew Riley</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5" name="Audio 4">
            <a:hlinkClick r:id="" action="ppaction://media"/>
            <a:extLst>
              <a:ext uri="{FF2B5EF4-FFF2-40B4-BE49-F238E27FC236}">
                <a16:creationId xmlns:a16="http://schemas.microsoft.com/office/drawing/2014/main" id="{B56B98E5-42BB-BE10-F00E-F8E37602DA1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454"/>
    </mc:Choice>
    <mc:Fallback>
      <p:transition spd="slow" advTm="114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dirty="0"/>
              <a:t>The </a:t>
            </a:r>
            <a:r>
              <a:rPr lang="en-US" dirty="0" err="1"/>
              <a:t>DevSecOps</a:t>
            </a:r>
            <a:r>
              <a:rPr lang="en-US" dirty="0"/>
              <a:t> pipeline is a secure coding method that has a full circle approach to enforcing a policy that has an infrastructure built on efficiently keeping code secure.</a:t>
            </a:r>
          </a:p>
          <a:p>
            <a:pPr marL="685800" lvl="1" indent="-228600" algn="l" rtl="0">
              <a:lnSpc>
                <a:spcPct val="90000"/>
              </a:lnSpc>
              <a:spcBef>
                <a:spcPts val="0"/>
              </a:spcBef>
              <a:spcAft>
                <a:spcPts val="0"/>
              </a:spcAft>
              <a:buClr>
                <a:schemeClr val="lt1"/>
              </a:buClr>
              <a:buSzPts val="2000"/>
              <a:buChar char="•"/>
            </a:pPr>
            <a:endParaRPr lang="en-US" sz="1600" dirty="0"/>
          </a:p>
          <a:p>
            <a:pPr marL="685800" lvl="1" indent="-228600" algn="l" rtl="0">
              <a:lnSpc>
                <a:spcPct val="90000"/>
              </a:lnSpc>
              <a:spcBef>
                <a:spcPts val="0"/>
              </a:spcBef>
              <a:spcAft>
                <a:spcPts val="0"/>
              </a:spcAft>
              <a:buClr>
                <a:schemeClr val="lt1"/>
              </a:buClr>
              <a:buSzPts val="2000"/>
              <a:buChar char="•"/>
            </a:pPr>
            <a:r>
              <a:rPr lang="en-US" b="1" dirty="0" err="1"/>
              <a:t>Parasoft</a:t>
            </a:r>
            <a:r>
              <a:rPr lang="en-US" b="1" dirty="0"/>
              <a:t> C/C++ test:</a:t>
            </a:r>
            <a:r>
              <a:rPr lang="en-US" dirty="0"/>
              <a:t> Fully integrated software testing solution.</a:t>
            </a:r>
          </a:p>
          <a:p>
            <a:pPr marL="457200" lvl="1" indent="0" algn="l" rtl="0">
              <a:lnSpc>
                <a:spcPct val="90000"/>
              </a:lnSpc>
              <a:spcBef>
                <a:spcPts val="0"/>
              </a:spcBef>
              <a:spcAft>
                <a:spcPts val="0"/>
              </a:spcAft>
              <a:buClr>
                <a:schemeClr val="lt1"/>
              </a:buClr>
              <a:buSzPts val="2000"/>
              <a:buNone/>
            </a:pPr>
            <a:endParaRPr lang="en-US" dirty="0"/>
          </a:p>
          <a:p>
            <a:pPr marL="685800" lvl="1" indent="-228600" algn="l" rtl="0">
              <a:lnSpc>
                <a:spcPct val="90000"/>
              </a:lnSpc>
              <a:spcBef>
                <a:spcPts val="0"/>
              </a:spcBef>
              <a:spcAft>
                <a:spcPts val="0"/>
              </a:spcAft>
              <a:buClr>
                <a:schemeClr val="lt1"/>
              </a:buClr>
              <a:buSzPts val="2000"/>
              <a:buChar char="•"/>
            </a:pPr>
            <a:r>
              <a:rPr lang="en-US" b="1" dirty="0" err="1"/>
              <a:t>Astrée</a:t>
            </a:r>
            <a:r>
              <a:rPr lang="en-US" b="1" dirty="0"/>
              <a:t>: </a:t>
            </a:r>
            <a:r>
              <a:rPr lang="en-US" dirty="0"/>
              <a:t>A static code analyzer that proves the absence of runtime errors and invalid concurrent behavior.</a:t>
            </a:r>
            <a:endParaRPr b="1"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41537AF4-16DA-8C44-1ED5-306D50BD0FB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3545"/>
    </mc:Choice>
    <mc:Fallback>
      <p:transition spd="slow" advTm="735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endParaRPr dirty="0"/>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When writing code, it is best to consider all threats and test for vulnerabilities early and often. Waiting to test can result in more time and resources necessary to fix the problem, as a vulnerability created early on can now be affecting multiple subsystems. </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It is also important to stay up-to-date on current threats. Threats and bad actors change frequently, and therefore it is important to use current information to check code for relevant vulnerabilities. </a:t>
            </a: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1815167B-996E-C254-07BA-8F3D77A2CAA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0822"/>
    </mc:Choice>
    <mc:Fallback>
      <p:transition spd="slow" advTm="808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1143000" lvl="2" indent="-228600" algn="l" rtl="0">
              <a:lnSpc>
                <a:spcPct val="90000"/>
              </a:lnSpc>
              <a:spcBef>
                <a:spcPts val="0"/>
              </a:spcBef>
              <a:spcAft>
                <a:spcPts val="0"/>
              </a:spcAft>
              <a:buClr>
                <a:schemeClr val="lt1"/>
              </a:buClr>
              <a:buSzPts val="1800"/>
              <a:buChar char="•"/>
            </a:pPr>
            <a:r>
              <a:rPr lang="en-US" sz="2800" dirty="0"/>
              <a:t>Always assume code will be subjected to malicious attacks and plan accordingly.</a:t>
            </a:r>
          </a:p>
          <a:p>
            <a:pPr marL="1143000" lvl="2" indent="-228600" algn="l" rtl="0">
              <a:lnSpc>
                <a:spcPct val="90000"/>
              </a:lnSpc>
              <a:spcBef>
                <a:spcPts val="0"/>
              </a:spcBef>
              <a:spcAft>
                <a:spcPts val="0"/>
              </a:spcAft>
              <a:buClr>
                <a:schemeClr val="lt1"/>
              </a:buClr>
              <a:buSzPts val="1800"/>
              <a:buChar char="•"/>
            </a:pPr>
            <a:endParaRPr lang="en-US" sz="2800" dirty="0"/>
          </a:p>
          <a:p>
            <a:pPr marL="1143000" lvl="2" indent="-228600" algn="l" rtl="0">
              <a:lnSpc>
                <a:spcPct val="90000"/>
              </a:lnSpc>
              <a:spcBef>
                <a:spcPts val="0"/>
              </a:spcBef>
              <a:spcAft>
                <a:spcPts val="0"/>
              </a:spcAft>
              <a:buClr>
                <a:schemeClr val="lt1"/>
              </a:buClr>
              <a:buSzPts val="1800"/>
              <a:buChar char="•"/>
            </a:pPr>
            <a:r>
              <a:rPr lang="en-US" sz="2800" dirty="0"/>
              <a:t>Stay up to date on current threats and bad actors.</a:t>
            </a:r>
          </a:p>
          <a:p>
            <a:pPr marL="1143000" lvl="2" indent="-228600" algn="l" rtl="0">
              <a:lnSpc>
                <a:spcPct val="90000"/>
              </a:lnSpc>
              <a:spcBef>
                <a:spcPts val="0"/>
              </a:spcBef>
              <a:spcAft>
                <a:spcPts val="0"/>
              </a:spcAft>
              <a:buClr>
                <a:schemeClr val="lt1"/>
              </a:buClr>
              <a:buSzPts val="1800"/>
              <a:buChar char="•"/>
            </a:pPr>
            <a:endParaRPr lang="en-US" sz="2800" dirty="0"/>
          </a:p>
          <a:p>
            <a:pPr marL="1143000" lvl="2" indent="-228600" algn="l" rtl="0">
              <a:lnSpc>
                <a:spcPct val="90000"/>
              </a:lnSpc>
              <a:spcBef>
                <a:spcPts val="0"/>
              </a:spcBef>
              <a:spcAft>
                <a:spcPts val="0"/>
              </a:spcAft>
              <a:buClr>
                <a:schemeClr val="lt1"/>
              </a:buClr>
              <a:buSzPts val="1800"/>
              <a:buChar char="•"/>
            </a:pPr>
            <a:r>
              <a:rPr lang="en-US" sz="2800" dirty="0"/>
              <a:t>Incorporate defense in depth and triple A into all code.</a:t>
            </a:r>
          </a:p>
          <a:p>
            <a:pPr marL="1143000" lvl="2" indent="-228600" algn="l" rtl="0">
              <a:lnSpc>
                <a:spcPct val="90000"/>
              </a:lnSpc>
              <a:spcBef>
                <a:spcPts val="0"/>
              </a:spcBef>
              <a:spcAft>
                <a:spcPts val="0"/>
              </a:spcAft>
              <a:buClr>
                <a:schemeClr val="lt1"/>
              </a:buClr>
              <a:buSzPts val="1800"/>
              <a:buChar char="•"/>
            </a:pPr>
            <a:endParaRPr lang="en-US" sz="2800" dirty="0"/>
          </a:p>
          <a:p>
            <a:pPr marL="1143000" lvl="2" indent="-228600" algn="l" rtl="0">
              <a:lnSpc>
                <a:spcPct val="90000"/>
              </a:lnSpc>
              <a:spcBef>
                <a:spcPts val="0"/>
              </a:spcBef>
              <a:spcAft>
                <a:spcPts val="0"/>
              </a:spcAft>
              <a:buClr>
                <a:schemeClr val="lt1"/>
              </a:buClr>
              <a:buSzPts val="1800"/>
              <a:buChar char="•"/>
            </a:pPr>
            <a:r>
              <a:rPr lang="en-US" sz="2800" dirty="0"/>
              <a:t>Test early and often.</a:t>
            </a:r>
          </a:p>
          <a:p>
            <a:pPr marL="1143000" lvl="2" indent="-228600" algn="l" rtl="0">
              <a:lnSpc>
                <a:spcPct val="90000"/>
              </a:lnSpc>
              <a:spcBef>
                <a:spcPts val="0"/>
              </a:spcBef>
              <a:spcAft>
                <a:spcPts val="0"/>
              </a:spcAft>
              <a:buClr>
                <a:schemeClr val="lt1"/>
              </a:buClr>
              <a:buSzPts val="1800"/>
              <a:buChar char="•"/>
            </a:pPr>
            <a:endParaRPr lang="en-US" sz="2800" dirty="0"/>
          </a:p>
          <a:p>
            <a:pPr marL="1143000" lvl="2" indent="-228600" algn="l" rtl="0">
              <a:lnSpc>
                <a:spcPct val="90000"/>
              </a:lnSpc>
              <a:spcBef>
                <a:spcPts val="0"/>
              </a:spcBef>
              <a:spcAft>
                <a:spcPts val="0"/>
              </a:spcAft>
              <a:buClr>
                <a:schemeClr val="lt1"/>
              </a:buClr>
              <a:buSzPts val="1800"/>
              <a:buChar char="•"/>
            </a:pPr>
            <a:r>
              <a:rPr lang="en-US" sz="2800" dirty="0"/>
              <a:t>Use secure coding best practices.</a:t>
            </a:r>
            <a:endParaRPr sz="28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508CC01C-FC71-8EA9-ED76-B65680691F6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9407"/>
    </mc:Choice>
    <mc:Fallback>
      <p:transition spd="slow" advTm="1594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CONCLUSIONS</a:t>
            </a:r>
            <a:endParaRPr dirty="0"/>
          </a:p>
        </p:txBody>
      </p:sp>
      <p:sp>
        <p:nvSpPr>
          <p:cNvPr id="231" name="Google Shape;231;p13"/>
          <p:cNvSpPr txBox="1">
            <a:spLocks noGrp="1"/>
          </p:cNvSpPr>
          <p:nvPr>
            <p:ph type="body" idx="1"/>
          </p:nvPr>
        </p:nvSpPr>
        <p:spPr>
          <a:xfrm>
            <a:off x="685800" y="2695876"/>
            <a:ext cx="10820400" cy="210472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In conclusion, the creation of security policies and the implementation of secure coding best practices can drastically help to prevent vulnerabilities in code from being exploited. Utilizing defense in depth, triple A, and early/frequent testing methods are the best ways to ensure that the code is secure.</a:t>
            </a:r>
            <a:endParaRPr sz="18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291D7F33-EB7D-C136-DE40-F24E38BD4A1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0318"/>
    </mc:Choice>
    <mc:Fallback>
      <p:transition spd="slow" advTm="403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err="1"/>
              <a:t>Seacord</a:t>
            </a:r>
            <a:r>
              <a:rPr lang="en-US" dirty="0"/>
              <a:t>, R. C. (2013). Secure Coding in C and C++ (2nd ed.). Pearson 	Technology Group. 	</a:t>
            </a:r>
            <a:r>
              <a:rPr lang="en-US" dirty="0">
                <a:hlinkClick r:id="rId6"/>
              </a:rPr>
              <a:t>https://mbsdirect.vitalsource.com/books/9780132981972</a:t>
            </a:r>
            <a:endParaRPr lang="en-US" dirty="0"/>
          </a:p>
          <a:p>
            <a:pPr marL="0" lvl="0" indent="0" algn="l" rtl="0">
              <a:lnSpc>
                <a:spcPct val="90000"/>
              </a:lnSpc>
              <a:spcBef>
                <a:spcPts val="0"/>
              </a:spcBef>
              <a:spcAft>
                <a:spcPts val="0"/>
              </a:spcAft>
              <a:buClr>
                <a:schemeClr val="lt1"/>
              </a:buClr>
              <a:buSzPts val="2200"/>
              <a:buNone/>
            </a:pPr>
            <a:endParaRPr dirty="0"/>
          </a:p>
        </p:txBody>
      </p:sp>
      <p:pic>
        <p:nvPicPr>
          <p:cNvPr id="239" name="Google Shape;239;p14"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6057CBA2-8E66-E0EC-C093-04E8E819D727}"/>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779"/>
    </mc:Choice>
    <mc:Fallback>
      <p:transition spd="slow" advTm="47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dirty="0"/>
              <a:t>The graphic below provides an overview of the Defense in Depth method</a:t>
            </a: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6E86FFB8-E2EA-91E0-39DE-AA2323F59F82}"/>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9381"/>
    </mc:Choice>
    <mc:Fallback>
      <p:transition spd="slow" advTm="593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graphicFrame>
        <p:nvGraphicFramePr>
          <p:cNvPr id="161" name="Google Shape;161;p4" descr="Alt text required"/>
          <p:cNvGraphicFramePr/>
          <p:nvPr>
            <p:extLst>
              <p:ext uri="{D42A27DB-BD31-4B8C-83A1-F6EECF244321}">
                <p14:modId xmlns:p14="http://schemas.microsoft.com/office/powerpoint/2010/main" val="2769519769"/>
              </p:ext>
            </p:extLst>
          </p:nvPr>
        </p:nvGraphicFramePr>
        <p:xfrm>
          <a:off x="2534653" y="2109251"/>
          <a:ext cx="8296009" cy="4480500"/>
        </p:xfrm>
        <a:graphic>
          <a:graphicData uri="http://schemas.openxmlformats.org/drawingml/2006/table">
            <a:tbl>
              <a:tblPr firstRow="1" firstCol="1">
                <a:noFill/>
                <a:tableStyleId>{802198C4-3087-4945-87E3-76CBB3509B7E}</a:tableStyleId>
              </a:tblPr>
              <a:tblGrid>
                <a:gridCol w="4267451">
                  <a:extLst>
                    <a:ext uri="{9D8B030D-6E8A-4147-A177-3AD203B41FA5}">
                      <a16:colId xmlns:a16="http://schemas.microsoft.com/office/drawing/2014/main" val="20000"/>
                    </a:ext>
                  </a:extLst>
                </a:gridCol>
                <a:gridCol w="4028558">
                  <a:extLst>
                    <a:ext uri="{9D8B030D-6E8A-4147-A177-3AD203B41FA5}">
                      <a16:colId xmlns:a16="http://schemas.microsoft.com/office/drawing/2014/main" val="20001"/>
                    </a:ext>
                  </a:extLst>
                </a:gridCol>
              </a:tblGrid>
              <a:tr h="1973241">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200" u="none" strike="noStrike" cap="none" dirty="0">
                          <a:solidFill>
                            <a:srgbClr val="FFD966"/>
                          </a:solidFill>
                        </a:rPr>
                        <a:t>Threats that are common/likely to happen</a:t>
                      </a:r>
                      <a:endParaRPr sz="32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400" u="none" strike="noStrike" cap="none" dirty="0">
                          <a:solidFill>
                            <a:srgbClr val="FFD966"/>
                          </a:solidFill>
                        </a:rPr>
                        <a:t>Standard that is highly relevant</a:t>
                      </a:r>
                      <a:endParaRPr sz="3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2055460">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400" u="none" strike="noStrike" cap="none" dirty="0">
                          <a:solidFill>
                            <a:srgbClr val="FFD966"/>
                          </a:solidFill>
                        </a:rPr>
                        <a:t>Standard with low relevance</a:t>
                      </a:r>
                      <a:endParaRPr sz="3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400" u="none" strike="noStrike" cap="none" dirty="0">
                          <a:solidFill>
                            <a:srgbClr val="FFD966"/>
                          </a:solidFill>
                        </a:rPr>
                        <a:t>Threats that are uncommon/unlikely to happen</a:t>
                      </a:r>
                      <a:endParaRPr sz="3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468091AC-47E0-E5A2-4501-9E92544B430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625"/>
    </mc:Choice>
    <mc:Fallback>
      <p:transition spd="slow" advTm="306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lvl="0" indent="-457200" algn="l" rtl="0">
              <a:lnSpc>
                <a:spcPct val="90000"/>
              </a:lnSpc>
              <a:spcBef>
                <a:spcPts val="0"/>
              </a:spcBef>
              <a:spcAft>
                <a:spcPts val="0"/>
              </a:spcAft>
              <a:buClr>
                <a:schemeClr val="lt1"/>
              </a:buClr>
              <a:buSzPts val="2200"/>
              <a:buAutoNum type="arabicPeriod"/>
            </a:pPr>
            <a:r>
              <a:rPr lang="en-US" dirty="0"/>
              <a:t>Validate Input Data</a:t>
            </a:r>
          </a:p>
          <a:p>
            <a:pPr lvl="0" indent="-457200" algn="l" rtl="0">
              <a:lnSpc>
                <a:spcPct val="90000"/>
              </a:lnSpc>
              <a:spcBef>
                <a:spcPts val="0"/>
              </a:spcBef>
              <a:spcAft>
                <a:spcPts val="0"/>
              </a:spcAft>
              <a:buClr>
                <a:schemeClr val="lt1"/>
              </a:buClr>
              <a:buSzPts val="2200"/>
              <a:buAutoNum type="arabicPeriod"/>
            </a:pPr>
            <a:r>
              <a:rPr lang="en-US" dirty="0"/>
              <a:t>Heed Compiler Warnings</a:t>
            </a:r>
          </a:p>
          <a:p>
            <a:pPr lvl="0" indent="-457200" algn="l" rtl="0">
              <a:lnSpc>
                <a:spcPct val="90000"/>
              </a:lnSpc>
              <a:spcBef>
                <a:spcPts val="0"/>
              </a:spcBef>
              <a:spcAft>
                <a:spcPts val="0"/>
              </a:spcAft>
              <a:buClr>
                <a:schemeClr val="lt1"/>
              </a:buClr>
              <a:buSzPts val="2200"/>
              <a:buAutoNum type="arabicPeriod"/>
            </a:pPr>
            <a:r>
              <a:rPr lang="en-US" dirty="0"/>
              <a:t>Architect and Design for Security Policies</a:t>
            </a:r>
          </a:p>
          <a:p>
            <a:pPr lvl="0" indent="-457200" algn="l" rtl="0">
              <a:lnSpc>
                <a:spcPct val="90000"/>
              </a:lnSpc>
              <a:spcBef>
                <a:spcPts val="0"/>
              </a:spcBef>
              <a:spcAft>
                <a:spcPts val="0"/>
              </a:spcAft>
              <a:buClr>
                <a:schemeClr val="lt1"/>
              </a:buClr>
              <a:buSzPts val="2200"/>
              <a:buAutoNum type="arabicPeriod"/>
            </a:pPr>
            <a:r>
              <a:rPr lang="en-US" dirty="0"/>
              <a:t>Keep it Simple</a:t>
            </a:r>
          </a:p>
          <a:p>
            <a:pPr lvl="0" indent="-457200" algn="l" rtl="0">
              <a:lnSpc>
                <a:spcPct val="90000"/>
              </a:lnSpc>
              <a:spcBef>
                <a:spcPts val="0"/>
              </a:spcBef>
              <a:spcAft>
                <a:spcPts val="0"/>
              </a:spcAft>
              <a:buClr>
                <a:schemeClr val="lt1"/>
              </a:buClr>
              <a:buSzPts val="2200"/>
              <a:buAutoNum type="arabicPeriod"/>
            </a:pPr>
            <a:r>
              <a:rPr lang="en-US" dirty="0"/>
              <a:t>Default Deny</a:t>
            </a:r>
          </a:p>
          <a:p>
            <a:pPr lvl="0" indent="-457200" algn="l" rtl="0">
              <a:lnSpc>
                <a:spcPct val="90000"/>
              </a:lnSpc>
              <a:spcBef>
                <a:spcPts val="0"/>
              </a:spcBef>
              <a:spcAft>
                <a:spcPts val="0"/>
              </a:spcAft>
              <a:buClr>
                <a:schemeClr val="lt1"/>
              </a:buClr>
              <a:buSzPts val="2200"/>
              <a:buAutoNum type="arabicPeriod"/>
            </a:pPr>
            <a:r>
              <a:rPr lang="en-US" dirty="0"/>
              <a:t>Adhere to the Principle of Least Privilege</a:t>
            </a:r>
          </a:p>
          <a:p>
            <a:pPr lvl="0" indent="-457200" algn="l" rtl="0">
              <a:lnSpc>
                <a:spcPct val="90000"/>
              </a:lnSpc>
              <a:spcBef>
                <a:spcPts val="0"/>
              </a:spcBef>
              <a:spcAft>
                <a:spcPts val="0"/>
              </a:spcAft>
              <a:buClr>
                <a:schemeClr val="lt1"/>
              </a:buClr>
              <a:buSzPts val="2200"/>
              <a:buAutoNum type="arabicPeriod"/>
            </a:pPr>
            <a:r>
              <a:rPr lang="en-US" dirty="0"/>
              <a:t>Sanitize Data Sent to Other Systems</a:t>
            </a:r>
          </a:p>
          <a:p>
            <a:pPr lvl="0" indent="-457200" algn="l" rtl="0">
              <a:lnSpc>
                <a:spcPct val="90000"/>
              </a:lnSpc>
              <a:spcBef>
                <a:spcPts val="0"/>
              </a:spcBef>
              <a:spcAft>
                <a:spcPts val="0"/>
              </a:spcAft>
              <a:buClr>
                <a:schemeClr val="lt1"/>
              </a:buClr>
              <a:buSzPts val="2200"/>
              <a:buAutoNum type="arabicPeriod"/>
            </a:pPr>
            <a:r>
              <a:rPr lang="en-US" dirty="0"/>
              <a:t>Practice Defense in Depth</a:t>
            </a:r>
          </a:p>
          <a:p>
            <a:pPr lvl="0" indent="-457200" algn="l" rtl="0">
              <a:lnSpc>
                <a:spcPct val="90000"/>
              </a:lnSpc>
              <a:spcBef>
                <a:spcPts val="0"/>
              </a:spcBef>
              <a:spcAft>
                <a:spcPts val="0"/>
              </a:spcAft>
              <a:buClr>
                <a:schemeClr val="lt1"/>
              </a:buClr>
              <a:buSzPts val="2200"/>
              <a:buAutoNum type="arabicPeriod"/>
            </a:pPr>
            <a:r>
              <a:rPr lang="en-US" dirty="0"/>
              <a:t>Use Effective Quality Assurance Techniques</a:t>
            </a:r>
          </a:p>
          <a:p>
            <a:pPr lvl="0" indent="-457200" algn="l" rtl="0">
              <a:lnSpc>
                <a:spcPct val="90000"/>
              </a:lnSpc>
              <a:spcBef>
                <a:spcPts val="0"/>
              </a:spcBef>
              <a:spcAft>
                <a:spcPts val="0"/>
              </a:spcAft>
              <a:buClr>
                <a:schemeClr val="lt1"/>
              </a:buClr>
              <a:buSzPts val="2200"/>
              <a:buAutoNum type="arabicPeriod"/>
            </a:pPr>
            <a:r>
              <a:rPr lang="en-US" dirty="0"/>
              <a:t>Adopt a Secure Coding Standard</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9949417E-EEB8-E99D-21F1-431A0B414E3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5977"/>
    </mc:Choice>
    <mc:Fallback>
      <p:transition spd="slow" advTm="1559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lvl="0" indent="-457200" algn="l" rtl="0">
              <a:lnSpc>
                <a:spcPct val="90000"/>
              </a:lnSpc>
              <a:spcBef>
                <a:spcPts val="0"/>
              </a:spcBef>
              <a:spcAft>
                <a:spcPts val="0"/>
              </a:spcAft>
              <a:buClr>
                <a:schemeClr val="lt1"/>
              </a:buClr>
              <a:buSzPts val="2000"/>
              <a:buAutoNum type="arabicPeriod"/>
            </a:pPr>
            <a:r>
              <a:rPr lang="en-US" dirty="0"/>
              <a:t>Include the appropriate type information in function declarations.</a:t>
            </a:r>
          </a:p>
          <a:p>
            <a:pPr lvl="0" indent="-457200" algn="l" rtl="0">
              <a:lnSpc>
                <a:spcPct val="90000"/>
              </a:lnSpc>
              <a:spcBef>
                <a:spcPts val="0"/>
              </a:spcBef>
              <a:spcAft>
                <a:spcPts val="0"/>
              </a:spcAft>
              <a:buClr>
                <a:schemeClr val="lt1"/>
              </a:buClr>
              <a:buSzPts val="2000"/>
              <a:buAutoNum type="arabicPeriod"/>
            </a:pPr>
            <a:r>
              <a:rPr lang="en-US" dirty="0"/>
              <a:t>Use only explicitly signed or unsigned char type for numeric values.</a:t>
            </a:r>
          </a:p>
          <a:p>
            <a:pPr lvl="0" indent="-457200" algn="l" rtl="0">
              <a:lnSpc>
                <a:spcPct val="90000"/>
              </a:lnSpc>
              <a:spcBef>
                <a:spcPts val="0"/>
              </a:spcBef>
              <a:spcAft>
                <a:spcPts val="0"/>
              </a:spcAft>
              <a:buClr>
                <a:schemeClr val="lt1"/>
              </a:buClr>
              <a:buSzPts val="2000"/>
              <a:buAutoNum type="arabicPeriod"/>
            </a:pPr>
            <a:r>
              <a:rPr lang="en-US" dirty="0"/>
              <a:t>Do not inadvertently truncate a string.</a:t>
            </a:r>
          </a:p>
          <a:p>
            <a:pPr lvl="0" indent="-457200" algn="l" rtl="0">
              <a:lnSpc>
                <a:spcPct val="90000"/>
              </a:lnSpc>
              <a:spcBef>
                <a:spcPts val="0"/>
              </a:spcBef>
              <a:spcAft>
                <a:spcPts val="0"/>
              </a:spcAft>
              <a:buClr>
                <a:schemeClr val="lt1"/>
              </a:buClr>
              <a:buSzPts val="2000"/>
              <a:buAutoNum type="arabicPeriod"/>
            </a:pPr>
            <a:r>
              <a:rPr lang="en-US" dirty="0"/>
              <a:t>Sanitize data passed to complex subsystems.</a:t>
            </a:r>
          </a:p>
          <a:p>
            <a:pPr lvl="0" indent="-457200" algn="l" rtl="0">
              <a:lnSpc>
                <a:spcPct val="90000"/>
              </a:lnSpc>
              <a:spcBef>
                <a:spcPts val="0"/>
              </a:spcBef>
              <a:spcAft>
                <a:spcPts val="0"/>
              </a:spcAft>
              <a:buClr>
                <a:schemeClr val="lt1"/>
              </a:buClr>
              <a:buSzPts val="2000"/>
              <a:buAutoNum type="arabicPeriod"/>
            </a:pPr>
            <a:r>
              <a:rPr lang="en-US" dirty="0"/>
              <a:t>Do not access freed memory.</a:t>
            </a:r>
          </a:p>
          <a:p>
            <a:pPr lvl="0" indent="-457200" algn="l" rtl="0">
              <a:lnSpc>
                <a:spcPct val="90000"/>
              </a:lnSpc>
              <a:spcBef>
                <a:spcPts val="0"/>
              </a:spcBef>
              <a:spcAft>
                <a:spcPts val="0"/>
              </a:spcAft>
              <a:buClr>
                <a:schemeClr val="lt1"/>
              </a:buClr>
              <a:buSzPts val="2000"/>
              <a:buAutoNum type="arabicPeriod"/>
            </a:pPr>
            <a:r>
              <a:rPr lang="en-US" dirty="0"/>
              <a:t>Use a static assertion to test the value of a constant expression.</a:t>
            </a:r>
          </a:p>
          <a:p>
            <a:pPr lvl="0" indent="-457200" algn="l" rtl="0">
              <a:lnSpc>
                <a:spcPct val="90000"/>
              </a:lnSpc>
              <a:spcBef>
                <a:spcPts val="0"/>
              </a:spcBef>
              <a:spcAft>
                <a:spcPts val="0"/>
              </a:spcAft>
              <a:buClr>
                <a:schemeClr val="lt1"/>
              </a:buClr>
              <a:buSzPts val="2000"/>
              <a:buAutoNum type="arabicPeriod"/>
            </a:pPr>
            <a:r>
              <a:rPr lang="en-US" dirty="0"/>
              <a:t>Handle all exceptions.</a:t>
            </a:r>
          </a:p>
          <a:p>
            <a:pPr lvl="0" indent="-457200" algn="l" rtl="0">
              <a:lnSpc>
                <a:spcPct val="90000"/>
              </a:lnSpc>
              <a:spcBef>
                <a:spcPts val="0"/>
              </a:spcBef>
              <a:spcAft>
                <a:spcPts val="0"/>
              </a:spcAft>
              <a:buClr>
                <a:schemeClr val="lt1"/>
              </a:buClr>
              <a:buSzPts val="2000"/>
              <a:buAutoNum type="arabicPeriod"/>
            </a:pPr>
            <a:r>
              <a:rPr lang="en-US" dirty="0"/>
              <a:t>Never hard code sensitive information.</a:t>
            </a:r>
          </a:p>
          <a:p>
            <a:pPr lvl="0" indent="-457200" algn="l" rtl="0">
              <a:lnSpc>
                <a:spcPct val="90000"/>
              </a:lnSpc>
              <a:spcBef>
                <a:spcPts val="0"/>
              </a:spcBef>
              <a:spcAft>
                <a:spcPts val="0"/>
              </a:spcAft>
              <a:buClr>
                <a:schemeClr val="lt1"/>
              </a:buClr>
              <a:buSzPts val="2000"/>
              <a:buAutoNum type="arabicPeriod"/>
            </a:pPr>
            <a:r>
              <a:rPr lang="en-US" dirty="0"/>
              <a:t>Close files when they are no longer needed.</a:t>
            </a:r>
          </a:p>
          <a:p>
            <a:pPr lvl="0" indent="-457200" algn="l" rtl="0">
              <a:lnSpc>
                <a:spcPct val="90000"/>
              </a:lnSpc>
              <a:spcBef>
                <a:spcPts val="0"/>
              </a:spcBef>
              <a:spcAft>
                <a:spcPts val="0"/>
              </a:spcAft>
              <a:buClr>
                <a:schemeClr val="lt1"/>
              </a:buClr>
              <a:buSzPts val="2000"/>
              <a:buAutoNum type="arabicPeriod"/>
            </a:pPr>
            <a:r>
              <a:rPr lang="en-US" dirty="0"/>
              <a:t>Do not declare more than one variable per declaration.</a:t>
            </a: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FEE50C4E-FB7F-EB61-08C5-3B752E2072F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0745"/>
    </mc:Choice>
    <mc:Fallback>
      <p:transition spd="slow" advTm="1207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b="1" dirty="0"/>
              <a:t>Encryption at rest</a:t>
            </a:r>
            <a:r>
              <a:rPr lang="en-US" sz="2000" dirty="0"/>
              <a:t>: Encryption at rest aims to prevent unauthorized access to data on the disk. Encrypting this data adds an additional layer of security, as even if the data is accessed, it will be unusable without the encryption key.</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b="1" dirty="0"/>
              <a:t>Encryption at flight</a:t>
            </a:r>
            <a:r>
              <a:rPr lang="en-US" sz="2000" dirty="0"/>
              <a:t>: Encryption in flight is the practice of encrypting data while it is being transmitted. This ensures that if the data is intercepted during transmission, it is unusable by the attacker. </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b="1" dirty="0"/>
              <a:t>Encryption in use</a:t>
            </a:r>
            <a:r>
              <a:rPr lang="en-US" sz="2000" dirty="0"/>
              <a:t>: Encryption in use is the practice of encrypting data while it is being used. If an attacker were to gain access to unencrypted data in use, that data could be used to enable access to both data at rest and data in flight. </a:t>
            </a:r>
            <a:endParaRPr sz="1600" dirty="0"/>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32589A7D-4885-FC92-8040-E39F2A68040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4516"/>
    </mc:Choice>
    <mc:Fallback>
      <p:transition spd="slow" advTm="1045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2000" b="1" dirty="0"/>
              <a:t>Authentication: </a:t>
            </a:r>
            <a:r>
              <a:rPr lang="en-US" sz="2000" dirty="0"/>
              <a:t>Authentication is the practice of confirming a user’s access to a network or system, usually via a user login. Newer, more advanced systems require two factor authentication, such as a user login combined with biometrics or a single use access code.</a:t>
            </a:r>
          </a:p>
          <a:p>
            <a:pPr marL="228600" lvl="0" indent="-228600" algn="l" rtl="0">
              <a:lnSpc>
                <a:spcPct val="90000"/>
              </a:lnSpc>
              <a:spcBef>
                <a:spcPts val="0"/>
              </a:spcBef>
              <a:spcAft>
                <a:spcPts val="0"/>
              </a:spcAft>
              <a:buClr>
                <a:schemeClr val="lt1"/>
              </a:buClr>
              <a:buSzPts val="2400"/>
              <a:buChar char="•"/>
            </a:pPr>
            <a:endParaRPr lang="en-US" sz="2000" dirty="0"/>
          </a:p>
          <a:p>
            <a:pPr marL="228600" lvl="0" indent="-228600" algn="l" rtl="0">
              <a:lnSpc>
                <a:spcPct val="90000"/>
              </a:lnSpc>
              <a:spcBef>
                <a:spcPts val="0"/>
              </a:spcBef>
              <a:spcAft>
                <a:spcPts val="0"/>
              </a:spcAft>
              <a:buClr>
                <a:schemeClr val="lt1"/>
              </a:buClr>
              <a:buSzPts val="2400"/>
              <a:buChar char="•"/>
            </a:pPr>
            <a:r>
              <a:rPr lang="en-US" sz="2000" b="1" dirty="0"/>
              <a:t>Authorization: </a:t>
            </a:r>
            <a:r>
              <a:rPr lang="en-US" sz="2000" dirty="0"/>
              <a:t>Authorization refers to the specific level of access granted to a user. This includes privileges to make changes to the database, such as write or delete data, as well as add users. Most users will simply be able to read the information on the database, while the ability to make changes will be limited to a select few people. </a:t>
            </a:r>
          </a:p>
          <a:p>
            <a:pPr marL="228600" lvl="0" indent="-228600" algn="l" rtl="0">
              <a:lnSpc>
                <a:spcPct val="90000"/>
              </a:lnSpc>
              <a:spcBef>
                <a:spcPts val="0"/>
              </a:spcBef>
              <a:spcAft>
                <a:spcPts val="0"/>
              </a:spcAft>
              <a:buClr>
                <a:schemeClr val="lt1"/>
              </a:buClr>
              <a:buSzPts val="2400"/>
              <a:buChar char="•"/>
            </a:pPr>
            <a:endParaRPr lang="en-US" sz="2000" dirty="0"/>
          </a:p>
          <a:p>
            <a:pPr marL="228600" lvl="0" indent="-228600" algn="l" rtl="0">
              <a:lnSpc>
                <a:spcPct val="90000"/>
              </a:lnSpc>
              <a:spcBef>
                <a:spcPts val="0"/>
              </a:spcBef>
              <a:spcAft>
                <a:spcPts val="0"/>
              </a:spcAft>
              <a:buClr>
                <a:schemeClr val="lt1"/>
              </a:buClr>
              <a:buSzPts val="2400"/>
              <a:buChar char="•"/>
            </a:pPr>
            <a:r>
              <a:rPr lang="en-US" sz="2000" b="1" dirty="0"/>
              <a:t>Accounting: </a:t>
            </a:r>
            <a:r>
              <a:rPr lang="en-US" sz="2000" dirty="0"/>
              <a:t>Accounting is the process of monitoring user activity. This aids in identifying unauthorized access to the system. User activity is monitored to ensure that they are only accessing information that they are authorized to access.</a:t>
            </a: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7D9DDC15-3D2E-5A51-7999-BB85F0D7ABF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7894"/>
    </mc:Choice>
    <mc:Fallback>
      <p:transition spd="slow" advTm="1478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41910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Unit testing helps to identify and correct vulnerabilities in the code. Testing early in often in the development process is the best way to utilize these unit tests. For example, testing for buffer overflow caused by invalid user input can prevent this vulnerability from being exposed.</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Picture 1">
            <a:extLst>
              <a:ext uri="{FF2B5EF4-FFF2-40B4-BE49-F238E27FC236}">
                <a16:creationId xmlns:a16="http://schemas.microsoft.com/office/drawing/2014/main" id="{930B6C43-72D3-D3CA-2723-516864707A02}"/>
              </a:ext>
            </a:extLst>
          </p:cNvPr>
          <p:cNvPicPr>
            <a:picLocks noChangeAspect="1"/>
          </p:cNvPicPr>
          <p:nvPr/>
        </p:nvPicPr>
        <p:blipFill>
          <a:blip r:embed="rId7"/>
          <a:stretch>
            <a:fillRect/>
          </a:stretch>
        </p:blipFill>
        <p:spPr>
          <a:xfrm>
            <a:off x="5583259" y="1788438"/>
            <a:ext cx="5944115" cy="3547851"/>
          </a:xfrm>
          <a:prstGeom prst="rect">
            <a:avLst/>
          </a:prstGeom>
        </p:spPr>
      </p:pic>
      <p:pic>
        <p:nvPicPr>
          <p:cNvPr id="8" name="Audio 7">
            <a:hlinkClick r:id="" action="ppaction://media"/>
            <a:extLst>
              <a:ext uri="{FF2B5EF4-FFF2-40B4-BE49-F238E27FC236}">
                <a16:creationId xmlns:a16="http://schemas.microsoft.com/office/drawing/2014/main" id="{1965D8D7-C3AD-2417-77D8-20769FFBB9EB}"/>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8954"/>
    </mc:Choice>
    <mc:Fallback>
      <p:transition spd="slow" advTm="589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3D9C7F89-7C6E-19FA-5ADD-3CCA157EB45C}"/>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1659"/>
    </mc:Choice>
    <mc:Fallback>
      <p:transition spd="slow" advTm="516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1071</TotalTime>
  <Words>820</Words>
  <Application>Microsoft Office PowerPoint</Application>
  <PresentationFormat>Widescreen</PresentationFormat>
  <Paragraphs>76</Paragraphs>
  <Slides>14</Slides>
  <Notes>14</Notes>
  <HiddenSlides>0</HiddenSlides>
  <MMClips>14</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Century Gothic</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Drew</cp:lastModifiedBy>
  <cp:revision>5</cp:revision>
  <dcterms:created xsi:type="dcterms:W3CDTF">2020-08-19T17:59:24Z</dcterms:created>
  <dcterms:modified xsi:type="dcterms:W3CDTF">2023-06-18T20:33:38Z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